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8"/>
  </p:notesMasterIdLst>
  <p:sldIdLst>
    <p:sldId id="260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3957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DEB35-4585-4CE4-9E48-A63F91925BEE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457E7-AF9E-49AB-A7E8-87B4C81AB9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07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457E7-AF9E-49AB-A7E8-87B4C81AB92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6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59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5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601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8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25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2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5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2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9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8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2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5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5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2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2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0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0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2 – April 23,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923" y="2590053"/>
            <a:ext cx="6550210" cy="34163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P3 Challenge – </a:t>
            </a:r>
            <a:r>
              <a:rPr lang="en-US" sz="2000" b="1" dirty="0" smtClean="0"/>
              <a:t>A 1.50 mol gas sample is compressed </a:t>
            </a:r>
            <a:r>
              <a:rPr lang="en-US" sz="2000" b="1" dirty="0" err="1" smtClean="0"/>
              <a:t>isobaricly</a:t>
            </a:r>
            <a:r>
              <a:rPr lang="en-US" sz="2000" b="1" dirty="0" smtClean="0"/>
              <a:t> from a volume of 0.300 m</a:t>
            </a:r>
            <a:r>
              <a:rPr lang="en-US" sz="2000" b="1" baseline="30000" dirty="0" smtClean="0"/>
              <a:t>3</a:t>
            </a:r>
            <a:r>
              <a:rPr lang="en-US" sz="2000" b="1" dirty="0" smtClean="0"/>
              <a:t> to 0.100 m</a:t>
            </a:r>
            <a:r>
              <a:rPr lang="en-US" sz="2000" b="1" baseline="30000" dirty="0" smtClean="0"/>
              <a:t>3</a:t>
            </a:r>
            <a:r>
              <a:rPr lang="en-US" sz="2000" b="1" dirty="0" smtClean="0"/>
              <a:t>. The gas was initially at a temperature of 300 K.</a:t>
            </a:r>
          </a:p>
          <a:p>
            <a:r>
              <a:rPr lang="en-US" sz="2000" b="1" dirty="0" smtClean="0"/>
              <a:t>1) Determine the Work done by the gas. </a:t>
            </a:r>
          </a:p>
          <a:p>
            <a:r>
              <a:rPr lang="en-US" sz="2000" b="1" dirty="0" smtClean="0"/>
              <a:t>2) Determine the change in internal energy.</a:t>
            </a:r>
          </a:p>
          <a:p>
            <a:r>
              <a:rPr lang="en-US" sz="2000" b="1" dirty="0" smtClean="0"/>
              <a:t>3) Determine the Heat for this process.</a:t>
            </a:r>
            <a:endParaRPr lang="en-US" sz="2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215748" y="2590053"/>
            <a:ext cx="45406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ym typeface="Euclid Extra" panose="02050502000505020303" pitchFamily="18" charset="2"/>
              </a:rPr>
              <a:t>Today’s Objective: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b="1" dirty="0" smtClean="0">
                <a:sym typeface="Euclid Extra" panose="02050502000505020303" pitchFamily="18" charset="2"/>
              </a:rPr>
              <a:t>Heat Engines</a:t>
            </a:r>
            <a:endParaRPr lang="en-US" sz="1600" b="1" dirty="0">
              <a:sym typeface="Euclid Extra" panose="02050502000505020303" pitchFamily="18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Assignment: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B.2 p33#32, 34-37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Agenda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Heat Engines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Refrigerators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Efficiency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Carnot Engine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Carnot Efficiency </a:t>
            </a:r>
            <a:r>
              <a:rPr lang="en-US" dirty="0"/>
              <a:t>(</a:t>
            </a:r>
            <a:r>
              <a:rPr lang="en-US" dirty="0" smtClean="0"/>
              <a:t>Derived)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10716748" cy="375080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ym typeface="Euclid Symbol" panose="05050102010706020507" pitchFamily="18" charset="2"/>
              </a:rPr>
              <a:t>Begin with entropy for the cycle: </a:t>
            </a:r>
          </a:p>
          <a:p>
            <a:pPr lvl="1"/>
            <a:r>
              <a:rPr lang="en-US" sz="2400" b="1" dirty="0" smtClean="0">
                <a:sym typeface="Euclid Symbol" panose="05050102010706020507" pitchFamily="18" charset="2"/>
              </a:rPr>
              <a:t>S =Q/T for both isothermal steps.  (one </a:t>
            </a:r>
            <a:r>
              <a:rPr lang="en-US" sz="2400" b="1" dirty="0" smtClean="0">
                <a:sym typeface="Euclid Symbol" panose="05050102010706020507" pitchFamily="18" charset="2"/>
              </a:rPr>
              <a:t>positive</a:t>
            </a:r>
            <a:r>
              <a:rPr lang="en-US" sz="2400" b="1" dirty="0" smtClean="0">
                <a:sym typeface="Euclid Symbol" panose="05050102010706020507" pitchFamily="18" charset="2"/>
              </a:rPr>
              <a:t> , one </a:t>
            </a:r>
            <a:r>
              <a:rPr lang="en-US" sz="2400" b="1" dirty="0" smtClean="0">
                <a:sym typeface="Euclid Symbol" panose="05050102010706020507" pitchFamily="18" charset="2"/>
              </a:rPr>
              <a:t>negative</a:t>
            </a:r>
            <a:r>
              <a:rPr lang="en-US" sz="2400" b="1" dirty="0" smtClean="0">
                <a:sym typeface="Euclid Symbol" panose="05050102010706020507" pitchFamily="18" charset="2"/>
              </a:rPr>
              <a:t> </a:t>
            </a:r>
            <a:r>
              <a:rPr lang="en-US" sz="2400" b="1" dirty="0" smtClean="0">
                <a:sym typeface="Euclid Symbol" panose="05050102010706020507" pitchFamily="18" charset="2"/>
              </a:rPr>
              <a:t>)</a:t>
            </a:r>
          </a:p>
          <a:p>
            <a:pPr lvl="1"/>
            <a:r>
              <a:rPr lang="en-US" sz="2400" b="1" dirty="0" smtClean="0">
                <a:sym typeface="Euclid Symbol" panose="05050102010706020507" pitchFamily="18" charset="2"/>
              </a:rPr>
              <a:t>S=0 for the adiabatic steps.</a:t>
            </a:r>
          </a:p>
          <a:p>
            <a:pPr lvl="1"/>
            <a:r>
              <a:rPr lang="en-US" sz="2400" b="1" dirty="0" smtClean="0">
                <a:sym typeface="Euclid Symbol" panose="05050102010706020507" pitchFamily="18" charset="2"/>
              </a:rPr>
              <a:t>Total </a:t>
            </a:r>
            <a:r>
              <a:rPr lang="en-US" sz="2400" b="1" dirty="0">
                <a:sym typeface="Euclid Symbol" panose="05050102010706020507" pitchFamily="18" charset="2"/>
              </a:rPr>
              <a:t></a:t>
            </a:r>
            <a:r>
              <a:rPr lang="en-US" sz="2400" b="1" dirty="0" smtClean="0">
                <a:sym typeface="Euclid Symbol" panose="05050102010706020507" pitchFamily="18" charset="2"/>
              </a:rPr>
              <a:t>S is zero because entropy is a state function</a:t>
            </a:r>
          </a:p>
          <a:p>
            <a:r>
              <a:rPr lang="en-US" sz="2400" b="1" dirty="0" smtClean="0"/>
              <a:t>0 = </a:t>
            </a:r>
            <a:r>
              <a:rPr lang="en-US" sz="2400" b="1" dirty="0" smtClean="0">
                <a:sym typeface="Euclid Symbol" panose="05050102010706020507" pitchFamily="18" charset="2"/>
              </a:rPr>
              <a:t>Q</a:t>
            </a:r>
            <a:r>
              <a:rPr lang="en-US" sz="2400" b="1" baseline="-25000" dirty="0" smtClean="0">
                <a:sym typeface="Euclid Symbol" panose="05050102010706020507" pitchFamily="18" charset="2"/>
              </a:rPr>
              <a:t>H</a:t>
            </a:r>
            <a:r>
              <a:rPr lang="en-US" sz="2400" b="1" dirty="0" smtClean="0">
                <a:sym typeface="Euclid Symbol" panose="05050102010706020507" pitchFamily="18" charset="2"/>
              </a:rPr>
              <a:t>/T</a:t>
            </a:r>
            <a:r>
              <a:rPr lang="en-US" sz="2400" b="1" baseline="-25000" dirty="0" smtClean="0">
                <a:sym typeface="Euclid Symbol" panose="05050102010706020507" pitchFamily="18" charset="2"/>
              </a:rPr>
              <a:t>H </a:t>
            </a:r>
            <a:r>
              <a:rPr lang="en-US" sz="2400" b="1" dirty="0" smtClean="0">
                <a:sym typeface="Euclid Symbol" panose="05050102010706020507" pitchFamily="18" charset="2"/>
              </a:rPr>
              <a:t> – Q</a:t>
            </a:r>
            <a:r>
              <a:rPr lang="en-US" sz="2400" b="1" baseline="-25000" dirty="0" smtClean="0">
                <a:sym typeface="Euclid Symbol" panose="05050102010706020507" pitchFamily="18" charset="2"/>
              </a:rPr>
              <a:t>C</a:t>
            </a:r>
            <a:r>
              <a:rPr lang="en-US" sz="2400" b="1" dirty="0" smtClean="0">
                <a:sym typeface="Euclid Symbol" panose="05050102010706020507" pitchFamily="18" charset="2"/>
              </a:rPr>
              <a:t>/T</a:t>
            </a:r>
            <a:r>
              <a:rPr lang="en-US" sz="2400" b="1" baseline="-25000" dirty="0" smtClean="0">
                <a:sym typeface="Euclid Symbol" panose="05050102010706020507" pitchFamily="18" charset="2"/>
              </a:rPr>
              <a:t>C	</a:t>
            </a:r>
            <a:r>
              <a:rPr lang="en-US" sz="2400" b="1" dirty="0" smtClean="0">
                <a:sym typeface="Euclid Symbol" panose="05050102010706020507" pitchFamily="18" charset="2"/>
              </a:rPr>
              <a:t>Difference in entropy is zero.</a:t>
            </a:r>
            <a:endParaRPr lang="en-US" sz="2400" b="1" baseline="-25000" dirty="0" smtClean="0">
              <a:sym typeface="Euclid Symbol" panose="05050102010706020507" pitchFamily="18" charset="2"/>
            </a:endParaRPr>
          </a:p>
          <a:p>
            <a:r>
              <a:rPr lang="en-US" sz="2400" b="1" dirty="0" smtClean="0">
                <a:sym typeface="Euclid Symbol" panose="05050102010706020507" pitchFamily="18" charset="2"/>
              </a:rPr>
              <a:t>Q</a:t>
            </a:r>
            <a:r>
              <a:rPr lang="en-US" sz="2400" b="1" baseline="-25000" dirty="0" smtClean="0">
                <a:sym typeface="Euclid Symbol" panose="05050102010706020507" pitchFamily="18" charset="2"/>
              </a:rPr>
              <a:t>H</a:t>
            </a:r>
            <a:r>
              <a:rPr lang="en-US" sz="2400" b="1" dirty="0" smtClean="0">
                <a:sym typeface="Euclid Symbol" panose="05050102010706020507" pitchFamily="18" charset="2"/>
              </a:rPr>
              <a:t>/T</a:t>
            </a:r>
            <a:r>
              <a:rPr lang="en-US" sz="2400" b="1" baseline="-25000" dirty="0" smtClean="0">
                <a:sym typeface="Euclid Symbol" panose="05050102010706020507" pitchFamily="18" charset="2"/>
              </a:rPr>
              <a:t>H </a:t>
            </a:r>
            <a:r>
              <a:rPr lang="en-US" sz="2400" b="1" dirty="0" smtClean="0">
                <a:sym typeface="Euclid Symbol" panose="05050102010706020507" pitchFamily="18" charset="2"/>
              </a:rPr>
              <a:t> </a:t>
            </a:r>
            <a:r>
              <a:rPr lang="en-US" sz="2400" b="1" dirty="0">
                <a:sym typeface="Euclid Symbol" panose="05050102010706020507" pitchFamily="18" charset="2"/>
              </a:rPr>
              <a:t>=</a:t>
            </a:r>
            <a:r>
              <a:rPr lang="en-US" sz="2400" b="1" dirty="0" smtClean="0">
                <a:sym typeface="Euclid Symbol" panose="05050102010706020507" pitchFamily="18" charset="2"/>
              </a:rPr>
              <a:t>  Q</a:t>
            </a:r>
            <a:r>
              <a:rPr lang="en-US" sz="2400" b="1" baseline="-25000" dirty="0" smtClean="0">
                <a:sym typeface="Euclid Symbol" panose="05050102010706020507" pitchFamily="18" charset="2"/>
              </a:rPr>
              <a:t>C</a:t>
            </a:r>
            <a:r>
              <a:rPr lang="en-US" sz="2400" b="1" dirty="0" smtClean="0">
                <a:sym typeface="Euclid Symbol" panose="05050102010706020507" pitchFamily="18" charset="2"/>
              </a:rPr>
              <a:t>/T</a:t>
            </a:r>
            <a:r>
              <a:rPr lang="en-US" sz="2400" b="1" baseline="-25000" dirty="0" smtClean="0">
                <a:sym typeface="Euclid Symbol" panose="05050102010706020507" pitchFamily="18" charset="2"/>
              </a:rPr>
              <a:t>C</a:t>
            </a:r>
            <a:r>
              <a:rPr lang="en-US" sz="2400" b="1" dirty="0" smtClean="0">
                <a:sym typeface="Euclid Symbol" panose="05050102010706020507" pitchFamily="18" charset="2"/>
              </a:rPr>
              <a:t>		Set equal.</a:t>
            </a:r>
            <a:endParaRPr lang="en-US" sz="2400" b="1" dirty="0"/>
          </a:p>
          <a:p>
            <a:r>
              <a:rPr lang="en-US" sz="2400" b="1" dirty="0" smtClean="0">
                <a:sym typeface="Euclid Symbol" panose="05050102010706020507" pitchFamily="18" charset="2"/>
              </a:rPr>
              <a:t>Q</a:t>
            </a:r>
            <a:r>
              <a:rPr lang="en-US" sz="2400" b="1" baseline="-25000" dirty="0" smtClean="0">
                <a:sym typeface="Euclid Symbol" panose="05050102010706020507" pitchFamily="18" charset="2"/>
              </a:rPr>
              <a:t>H</a:t>
            </a:r>
            <a:r>
              <a:rPr lang="en-US" sz="2400" b="1" dirty="0" smtClean="0">
                <a:sym typeface="Euclid Symbol" panose="05050102010706020507" pitchFamily="18" charset="2"/>
              </a:rPr>
              <a:t>/Q</a:t>
            </a:r>
            <a:r>
              <a:rPr lang="en-US" sz="2400" b="1" baseline="-25000" dirty="0" smtClean="0">
                <a:sym typeface="Euclid Symbol" panose="05050102010706020507" pitchFamily="18" charset="2"/>
              </a:rPr>
              <a:t>C </a:t>
            </a:r>
            <a:r>
              <a:rPr lang="en-US" sz="2400" b="1" dirty="0" smtClean="0">
                <a:sym typeface="Euclid Symbol" panose="05050102010706020507" pitchFamily="18" charset="2"/>
              </a:rPr>
              <a:t> </a:t>
            </a:r>
            <a:r>
              <a:rPr lang="en-US" sz="2400" b="1" dirty="0">
                <a:sym typeface="Euclid Symbol" panose="05050102010706020507" pitchFamily="18" charset="2"/>
              </a:rPr>
              <a:t>=  </a:t>
            </a:r>
            <a:r>
              <a:rPr lang="en-US" sz="2400" b="1" dirty="0" smtClean="0">
                <a:sym typeface="Euclid Symbol" panose="05050102010706020507" pitchFamily="18" charset="2"/>
              </a:rPr>
              <a:t>T</a:t>
            </a:r>
            <a:r>
              <a:rPr lang="en-US" sz="2400" b="1" baseline="-25000" dirty="0" smtClean="0">
                <a:sym typeface="Euclid Symbol" panose="05050102010706020507" pitchFamily="18" charset="2"/>
              </a:rPr>
              <a:t>H</a:t>
            </a:r>
            <a:r>
              <a:rPr lang="en-US" sz="2400" b="1" dirty="0" smtClean="0">
                <a:sym typeface="Euclid Symbol" panose="05050102010706020507" pitchFamily="18" charset="2"/>
              </a:rPr>
              <a:t>/T</a:t>
            </a:r>
            <a:r>
              <a:rPr lang="en-US" sz="2400" b="1" baseline="-25000" dirty="0" smtClean="0">
                <a:sym typeface="Euclid Symbol" panose="05050102010706020507" pitchFamily="18" charset="2"/>
              </a:rPr>
              <a:t>C		</a:t>
            </a:r>
            <a:r>
              <a:rPr lang="en-US" sz="2400" b="1" dirty="0" smtClean="0">
                <a:sym typeface="Euclid Symbol" panose="05050102010706020507" pitchFamily="18" charset="2"/>
              </a:rPr>
              <a:t>Rearrange.</a:t>
            </a:r>
            <a:r>
              <a:rPr lang="en-US" sz="2400" b="1" baseline="-25000" dirty="0" smtClean="0">
                <a:sym typeface="Euclid Symbol" panose="05050102010706020507" pitchFamily="18" charset="2"/>
              </a:rPr>
              <a:t>		</a:t>
            </a:r>
            <a:r>
              <a:rPr lang="en-US" sz="3200" b="1" dirty="0" smtClean="0">
                <a:sym typeface="Euclid Symbol" panose="05050102010706020507" pitchFamily="18" charset="2"/>
              </a:rPr>
              <a:t>Q</a:t>
            </a:r>
            <a:r>
              <a:rPr lang="en-US" sz="3200" b="1" baseline="-25000" dirty="0" smtClean="0">
                <a:sym typeface="Euclid Symbol" panose="05050102010706020507" pitchFamily="18" charset="2"/>
              </a:rPr>
              <a:t>C</a:t>
            </a:r>
            <a:r>
              <a:rPr lang="en-US" sz="3200" b="1" dirty="0" smtClean="0">
                <a:sym typeface="Euclid Symbol" panose="05050102010706020507" pitchFamily="18" charset="2"/>
              </a:rPr>
              <a:t>/Q</a:t>
            </a:r>
            <a:r>
              <a:rPr lang="en-US" sz="3200" b="1" baseline="-25000" dirty="0" smtClean="0">
                <a:sym typeface="Euclid Symbol" panose="05050102010706020507" pitchFamily="18" charset="2"/>
              </a:rPr>
              <a:t>H </a:t>
            </a:r>
            <a:r>
              <a:rPr lang="en-US" sz="3200" b="1" dirty="0" smtClean="0">
                <a:sym typeface="Euclid Symbol" panose="05050102010706020507" pitchFamily="18" charset="2"/>
              </a:rPr>
              <a:t> </a:t>
            </a:r>
            <a:r>
              <a:rPr lang="en-US" sz="3200" b="1" dirty="0">
                <a:sym typeface="Euclid Symbol" panose="05050102010706020507" pitchFamily="18" charset="2"/>
              </a:rPr>
              <a:t>=  </a:t>
            </a:r>
            <a:r>
              <a:rPr lang="en-US" sz="3200" b="1" dirty="0" smtClean="0">
                <a:sym typeface="Euclid Symbol" panose="05050102010706020507" pitchFamily="18" charset="2"/>
              </a:rPr>
              <a:t>T</a:t>
            </a:r>
            <a:r>
              <a:rPr lang="en-US" sz="3200" b="1" baseline="-25000" dirty="0" smtClean="0">
                <a:sym typeface="Euclid Symbol" panose="05050102010706020507" pitchFamily="18" charset="2"/>
              </a:rPr>
              <a:t>C</a:t>
            </a:r>
            <a:r>
              <a:rPr lang="en-US" sz="3200" b="1" dirty="0" smtClean="0">
                <a:sym typeface="Euclid Symbol" panose="05050102010706020507" pitchFamily="18" charset="2"/>
              </a:rPr>
              <a:t>/T</a:t>
            </a:r>
            <a:r>
              <a:rPr lang="en-US" sz="3200" b="1" baseline="-25000" dirty="0" smtClean="0">
                <a:sym typeface="Euclid Symbol" panose="05050102010706020507" pitchFamily="18" charset="2"/>
              </a:rPr>
              <a:t>H</a:t>
            </a:r>
            <a:r>
              <a:rPr lang="en-US" sz="2400" b="1" baseline="-25000" dirty="0" smtClean="0">
                <a:sym typeface="Euclid Symbol" panose="05050102010706020507" pitchFamily="18" charset="2"/>
              </a:rPr>
              <a:t>	</a:t>
            </a:r>
            <a:r>
              <a:rPr lang="en-US" sz="2400" b="1" dirty="0" smtClean="0">
                <a:sym typeface="Euclid Symbol" panose="05050102010706020507" pitchFamily="18" charset="2"/>
              </a:rPr>
              <a:t>	Flip.</a:t>
            </a:r>
            <a:endParaRPr lang="en-US" sz="2400" b="1" baseline="-25000" dirty="0" smtClean="0">
              <a:sym typeface="Euclid Symbol" panose="05050102010706020507" pitchFamily="18" charset="2"/>
            </a:endParaRPr>
          </a:p>
          <a:p>
            <a:endParaRPr lang="en-US" sz="2000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9344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Carnot Efficiency </a:t>
            </a:r>
            <a:r>
              <a:rPr lang="en-US" dirty="0"/>
              <a:t>(</a:t>
            </a:r>
            <a:r>
              <a:rPr lang="en-US" dirty="0" smtClean="0"/>
              <a:t>Derived) Part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499"/>
            <a:ext cx="8761412" cy="3564825"/>
          </a:xfrm>
        </p:spPr>
        <p:txBody>
          <a:bodyPr>
            <a:normAutofit/>
          </a:bodyPr>
          <a:lstStyle/>
          <a:p>
            <a:r>
              <a:rPr lang="en-US" sz="2400" b="1" baseline="-25000" dirty="0" smtClean="0">
                <a:sym typeface="Euclid Symbol" panose="05050102010706020507" pitchFamily="18" charset="2"/>
              </a:rPr>
              <a:t>	</a:t>
            </a:r>
            <a:r>
              <a:rPr lang="en-US" sz="2400" b="1" dirty="0" smtClean="0">
                <a:sym typeface="Euclid Symbol" panose="05050102010706020507" pitchFamily="18" charset="2"/>
              </a:rPr>
              <a:t>Q</a:t>
            </a:r>
            <a:r>
              <a:rPr lang="en-US" sz="2400" b="1" baseline="-25000" dirty="0" smtClean="0">
                <a:sym typeface="Euclid Symbol" panose="05050102010706020507" pitchFamily="18" charset="2"/>
              </a:rPr>
              <a:t>C</a:t>
            </a:r>
            <a:r>
              <a:rPr lang="en-US" sz="2400" b="1" dirty="0" smtClean="0">
                <a:sym typeface="Euclid Symbol" panose="05050102010706020507" pitchFamily="18" charset="2"/>
              </a:rPr>
              <a:t>/Q</a:t>
            </a:r>
            <a:r>
              <a:rPr lang="en-US" sz="2400" b="1" baseline="-25000" dirty="0" smtClean="0">
                <a:sym typeface="Euclid Symbol" panose="05050102010706020507" pitchFamily="18" charset="2"/>
              </a:rPr>
              <a:t>H </a:t>
            </a:r>
            <a:r>
              <a:rPr lang="en-US" sz="2400" b="1" dirty="0" smtClean="0">
                <a:sym typeface="Euclid Symbol" panose="05050102010706020507" pitchFamily="18" charset="2"/>
              </a:rPr>
              <a:t> </a:t>
            </a:r>
            <a:r>
              <a:rPr lang="en-US" sz="2400" b="1" dirty="0">
                <a:sym typeface="Euclid Symbol" panose="05050102010706020507" pitchFamily="18" charset="2"/>
              </a:rPr>
              <a:t>=  </a:t>
            </a:r>
            <a:r>
              <a:rPr lang="en-US" sz="2400" b="1" dirty="0" smtClean="0">
                <a:sym typeface="Euclid Symbol" panose="05050102010706020507" pitchFamily="18" charset="2"/>
              </a:rPr>
              <a:t>T</a:t>
            </a:r>
            <a:r>
              <a:rPr lang="en-US" sz="2400" b="1" baseline="-25000" dirty="0" smtClean="0">
                <a:sym typeface="Euclid Symbol" panose="05050102010706020507" pitchFamily="18" charset="2"/>
              </a:rPr>
              <a:t>C</a:t>
            </a:r>
            <a:r>
              <a:rPr lang="en-US" sz="2400" b="1" dirty="0" smtClean="0">
                <a:sym typeface="Euclid Symbol" panose="05050102010706020507" pitchFamily="18" charset="2"/>
              </a:rPr>
              <a:t>/T</a:t>
            </a:r>
            <a:r>
              <a:rPr lang="en-US" sz="2400" b="1" baseline="-25000" dirty="0" smtClean="0">
                <a:sym typeface="Euclid Symbol" panose="05050102010706020507" pitchFamily="18" charset="2"/>
              </a:rPr>
              <a:t>H	</a:t>
            </a:r>
            <a:r>
              <a:rPr lang="en-US" sz="2400" b="1" dirty="0" smtClean="0">
                <a:sym typeface="Euclid Symbol" panose="05050102010706020507" pitchFamily="18" charset="2"/>
              </a:rPr>
              <a:t>	(from above)</a:t>
            </a:r>
          </a:p>
          <a:p>
            <a:r>
              <a:rPr lang="en-US" sz="2400" b="1" dirty="0" smtClean="0">
                <a:sym typeface="Euclid Symbol" panose="05050102010706020507" pitchFamily="18" charset="2"/>
              </a:rPr>
              <a:t> = W/Q</a:t>
            </a:r>
            <a:r>
              <a:rPr lang="en-US" sz="2400" b="1" baseline="-25000" dirty="0" smtClean="0">
                <a:sym typeface="Euclid Symbol" panose="05050102010706020507" pitchFamily="18" charset="2"/>
              </a:rPr>
              <a:t>H</a:t>
            </a:r>
            <a:r>
              <a:rPr lang="en-US" sz="2400" b="1" dirty="0" smtClean="0">
                <a:sym typeface="Euclid Symbol" panose="05050102010706020507" pitchFamily="18" charset="2"/>
              </a:rPr>
              <a:t> 				Efficiency defined</a:t>
            </a:r>
          </a:p>
          <a:p>
            <a:r>
              <a:rPr lang="en-US" sz="2400" b="1" dirty="0">
                <a:sym typeface="Euclid Symbol" panose="05050102010706020507" pitchFamily="18" charset="2"/>
              </a:rPr>
              <a:t> = </a:t>
            </a:r>
            <a:r>
              <a:rPr lang="en-US" sz="2400" b="1" dirty="0" smtClean="0">
                <a:sym typeface="Euclid Symbol" panose="05050102010706020507" pitchFamily="18" charset="2"/>
              </a:rPr>
              <a:t>(</a:t>
            </a:r>
            <a:r>
              <a:rPr lang="en-US" sz="2400" b="1" dirty="0" smtClean="0"/>
              <a:t>Q</a:t>
            </a:r>
            <a:r>
              <a:rPr lang="en-US" sz="2400" b="1" baseline="-25000" dirty="0" smtClean="0"/>
              <a:t>H</a:t>
            </a:r>
            <a:r>
              <a:rPr lang="en-US" sz="2400" b="1" dirty="0" smtClean="0"/>
              <a:t> – Q</a:t>
            </a:r>
            <a:r>
              <a:rPr lang="en-US" sz="2400" b="1" baseline="-25000" dirty="0" smtClean="0"/>
              <a:t>C</a:t>
            </a:r>
            <a:r>
              <a:rPr lang="en-US" sz="2400" b="1" dirty="0" smtClean="0"/>
              <a:t>)/</a:t>
            </a:r>
            <a:r>
              <a:rPr lang="en-US" sz="2400" b="1" dirty="0" smtClean="0">
                <a:sym typeface="Euclid Symbol" panose="05050102010706020507" pitchFamily="18" charset="2"/>
              </a:rPr>
              <a:t>Q</a:t>
            </a:r>
            <a:r>
              <a:rPr lang="en-US" sz="2400" b="1" baseline="-25000" dirty="0" smtClean="0">
                <a:sym typeface="Euclid Symbol" panose="05050102010706020507" pitchFamily="18" charset="2"/>
              </a:rPr>
              <a:t>H	</a:t>
            </a:r>
            <a:r>
              <a:rPr lang="en-US" sz="2400" b="1" dirty="0" smtClean="0">
                <a:sym typeface="Euclid Symbol" panose="05050102010706020507" pitchFamily="18" charset="2"/>
              </a:rPr>
              <a:t>Substitute from W = </a:t>
            </a:r>
            <a:r>
              <a:rPr lang="en-US" sz="2400" b="1" dirty="0"/>
              <a:t>Q</a:t>
            </a:r>
            <a:r>
              <a:rPr lang="en-US" sz="2400" b="1" baseline="-25000" dirty="0"/>
              <a:t>H</a:t>
            </a:r>
            <a:r>
              <a:rPr lang="en-US" sz="2400" b="1" dirty="0"/>
              <a:t> – Q</a:t>
            </a:r>
            <a:r>
              <a:rPr lang="en-US" sz="2400" b="1" baseline="-25000" dirty="0"/>
              <a:t>C </a:t>
            </a:r>
            <a:r>
              <a:rPr lang="en-US" sz="2400" b="1" baseline="-25000" dirty="0" smtClean="0">
                <a:sym typeface="Euclid Symbol" panose="05050102010706020507" pitchFamily="18" charset="2"/>
              </a:rPr>
              <a:t>	</a:t>
            </a:r>
          </a:p>
          <a:p>
            <a:r>
              <a:rPr lang="en-US" sz="2400" b="1" dirty="0">
                <a:sym typeface="Euclid Symbol" panose="05050102010706020507" pitchFamily="18" charset="2"/>
              </a:rPr>
              <a:t> </a:t>
            </a:r>
            <a:r>
              <a:rPr lang="en-US" sz="2400" b="1" dirty="0" smtClean="0">
                <a:sym typeface="Euclid Symbol" panose="05050102010706020507" pitchFamily="18" charset="2"/>
              </a:rPr>
              <a:t>= 1 </a:t>
            </a:r>
            <a:r>
              <a:rPr lang="en-US" sz="2400" b="1" dirty="0"/>
              <a:t>– </a:t>
            </a:r>
            <a:r>
              <a:rPr lang="en-US" sz="2400" b="1" dirty="0" smtClean="0"/>
              <a:t>Q</a:t>
            </a:r>
            <a:r>
              <a:rPr lang="en-US" sz="2400" b="1" baseline="-25000" dirty="0" smtClean="0"/>
              <a:t>C</a:t>
            </a:r>
            <a:r>
              <a:rPr lang="en-US" sz="2400" b="1" dirty="0" smtClean="0"/>
              <a:t>/</a:t>
            </a:r>
            <a:r>
              <a:rPr lang="en-US" sz="2400" b="1" dirty="0" smtClean="0">
                <a:sym typeface="Euclid Symbol" panose="05050102010706020507" pitchFamily="18" charset="2"/>
              </a:rPr>
              <a:t>Q</a:t>
            </a:r>
            <a:r>
              <a:rPr lang="en-US" sz="2400" b="1" baseline="-25000" dirty="0" smtClean="0">
                <a:sym typeface="Euclid Symbol" panose="05050102010706020507" pitchFamily="18" charset="2"/>
              </a:rPr>
              <a:t>H</a:t>
            </a:r>
            <a:r>
              <a:rPr lang="en-US" sz="2400" b="1" dirty="0" smtClean="0">
                <a:sym typeface="Euclid Symbol" panose="05050102010706020507" pitchFamily="18" charset="2"/>
              </a:rPr>
              <a:t> 		Rearrange.</a:t>
            </a:r>
          </a:p>
          <a:p>
            <a:r>
              <a:rPr lang="en-US" sz="2400" b="1" dirty="0">
                <a:sym typeface="Euclid Symbol" panose="05050102010706020507" pitchFamily="18" charset="2"/>
              </a:rPr>
              <a:t> = 1 </a:t>
            </a:r>
            <a:r>
              <a:rPr lang="en-US" sz="2400" b="1" dirty="0"/>
              <a:t>– </a:t>
            </a:r>
            <a:r>
              <a:rPr lang="en-US" sz="2400" b="1" dirty="0" smtClean="0">
                <a:sym typeface="Euclid Symbol" panose="05050102010706020507" pitchFamily="18" charset="2"/>
              </a:rPr>
              <a:t>T</a:t>
            </a:r>
            <a:r>
              <a:rPr lang="en-US" sz="2400" b="1" baseline="-25000" dirty="0" smtClean="0">
                <a:sym typeface="Euclid Symbol" panose="05050102010706020507" pitchFamily="18" charset="2"/>
              </a:rPr>
              <a:t>C</a:t>
            </a:r>
            <a:r>
              <a:rPr lang="en-US" sz="2400" b="1" dirty="0" smtClean="0">
                <a:sym typeface="Euclid Symbol" panose="05050102010706020507" pitchFamily="18" charset="2"/>
              </a:rPr>
              <a:t>/T</a:t>
            </a:r>
            <a:r>
              <a:rPr lang="en-US" sz="2400" b="1" baseline="-25000" dirty="0" smtClean="0">
                <a:sym typeface="Euclid Symbol" panose="05050102010706020507" pitchFamily="18" charset="2"/>
              </a:rPr>
              <a:t>H</a:t>
            </a:r>
            <a:r>
              <a:rPr lang="en-US" sz="2400" b="1" dirty="0" smtClean="0">
                <a:sym typeface="Euclid Symbol" panose="05050102010706020507" pitchFamily="18" charset="2"/>
              </a:rPr>
              <a:t>			Substitute from above.</a:t>
            </a:r>
          </a:p>
          <a:p>
            <a:r>
              <a:rPr lang="en-US" sz="3200" b="1" dirty="0" smtClean="0">
                <a:sym typeface="Euclid Symbol" panose="05050102010706020507" pitchFamily="18" charset="2"/>
              </a:rPr>
              <a:t> = </a:t>
            </a:r>
            <a:r>
              <a:rPr lang="en-US" sz="3200" b="1" dirty="0">
                <a:sym typeface="Euclid Symbol" panose="05050102010706020507" pitchFamily="18" charset="2"/>
              </a:rPr>
              <a:t>1 </a:t>
            </a:r>
            <a:r>
              <a:rPr lang="en-US" sz="3200" b="1" dirty="0"/>
              <a:t>– </a:t>
            </a:r>
            <a:r>
              <a:rPr lang="en-US" sz="3200" b="1" dirty="0" smtClean="0">
                <a:sym typeface="Euclid Symbol" panose="05050102010706020507" pitchFamily="18" charset="2"/>
              </a:rPr>
              <a:t>T</a:t>
            </a:r>
            <a:r>
              <a:rPr lang="en-US" sz="3200" b="1" baseline="-25000" dirty="0" smtClean="0">
                <a:sym typeface="Euclid Symbol" panose="05050102010706020507" pitchFamily="18" charset="2"/>
              </a:rPr>
              <a:t>C</a:t>
            </a:r>
            <a:r>
              <a:rPr lang="en-US" sz="3200" b="1" dirty="0" smtClean="0">
                <a:sym typeface="Euclid Symbol" panose="05050102010706020507" pitchFamily="18" charset="2"/>
              </a:rPr>
              <a:t>/T</a:t>
            </a:r>
            <a:r>
              <a:rPr lang="en-US" sz="3200" b="1" baseline="-25000" dirty="0" smtClean="0">
                <a:sym typeface="Euclid Symbol" panose="05050102010706020507" pitchFamily="18" charset="2"/>
              </a:rPr>
              <a:t>H</a:t>
            </a:r>
            <a:r>
              <a:rPr lang="en-US" sz="3200" b="1" dirty="0" smtClean="0">
                <a:sym typeface="Euclid Symbol" panose="05050102010706020507" pitchFamily="18" charset="2"/>
              </a:rPr>
              <a:t> </a:t>
            </a:r>
            <a:r>
              <a:rPr lang="en-US" sz="2800" b="1" dirty="0" smtClean="0">
                <a:sym typeface="Euclid Symbol" panose="05050102010706020507" pitchFamily="18" charset="2"/>
              </a:rPr>
              <a:t>	Result is the limit on efficiency.</a:t>
            </a:r>
          </a:p>
          <a:p>
            <a:r>
              <a:rPr lang="en-US" sz="2400" b="1" dirty="0" smtClean="0">
                <a:sym typeface="Euclid Symbol" panose="05050102010706020507" pitchFamily="18" charset="2"/>
              </a:rPr>
              <a:t>Efficiency = 100% only if T</a:t>
            </a:r>
            <a:r>
              <a:rPr lang="en-US" sz="2400" b="1" baseline="-25000" dirty="0" smtClean="0">
                <a:sym typeface="Euclid Symbol" panose="05050102010706020507" pitchFamily="18" charset="2"/>
              </a:rPr>
              <a:t>C</a:t>
            </a:r>
            <a:r>
              <a:rPr lang="en-US" sz="2400" b="1" dirty="0" smtClean="0">
                <a:sym typeface="Euclid Symbol" panose="05050102010706020507" pitchFamily="18" charset="2"/>
              </a:rPr>
              <a:t> = 0 K or T</a:t>
            </a:r>
            <a:r>
              <a:rPr lang="en-US" sz="2400" b="1" baseline="-25000" dirty="0" smtClean="0">
                <a:sym typeface="Euclid Symbol" panose="05050102010706020507" pitchFamily="18" charset="2"/>
              </a:rPr>
              <a:t>H</a:t>
            </a:r>
            <a:r>
              <a:rPr lang="en-US" sz="2400" b="1" dirty="0" smtClean="0">
                <a:sym typeface="Euclid Symbol" panose="05050102010706020507" pitchFamily="18" charset="2"/>
              </a:rPr>
              <a:t> = . Both absurd.</a:t>
            </a:r>
            <a:endParaRPr lang="en-US" sz="2400" b="1" dirty="0"/>
          </a:p>
          <a:p>
            <a:pPr marL="0" indent="0">
              <a:buNone/>
            </a:pPr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8073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Engines – Stirling Engine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78" y="2359165"/>
            <a:ext cx="4595181" cy="360668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843" y="2428984"/>
            <a:ext cx="3782232" cy="3467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259" y="2753533"/>
            <a:ext cx="1295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Engines – Diesel Engine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3" y="2324960"/>
            <a:ext cx="3841703" cy="384170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698" y="4025705"/>
            <a:ext cx="5988841" cy="261581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56" y="555060"/>
            <a:ext cx="3868083" cy="290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4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Engines – Otto Engine (Typical car engine)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1625" t="33575" r="47467" b="19209"/>
          <a:stretch/>
        </p:blipFill>
        <p:spPr>
          <a:xfrm>
            <a:off x="275634" y="2248710"/>
            <a:ext cx="6205377" cy="402669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22" y="2478338"/>
            <a:ext cx="6253768" cy="3567442"/>
          </a:xfrm>
        </p:spPr>
      </p:pic>
    </p:spTree>
    <p:extLst>
      <p:ext uri="{BB962C8B-B14F-4D97-AF65-F5344CB8AC3E}">
        <p14:creationId xmlns:p14="http://schemas.microsoft.com/office/powerpoint/2010/main" val="146998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Refrigeration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4858" t="36970" r="51184" b="23167"/>
          <a:stretch/>
        </p:blipFill>
        <p:spPr>
          <a:xfrm>
            <a:off x="627101" y="2662989"/>
            <a:ext cx="5468900" cy="3609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2807" t="35539" r="33363" b="22088"/>
          <a:stretch/>
        </p:blipFill>
        <p:spPr>
          <a:xfrm>
            <a:off x="6208712" y="2474993"/>
            <a:ext cx="5216106" cy="36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6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-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977" y="2566713"/>
            <a:ext cx="10320751" cy="34163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ym typeface="Euclid Extra" panose="02050502000505020303" pitchFamily="18" charset="2"/>
              </a:rPr>
              <a:t>Exit Slip- </a:t>
            </a:r>
            <a:r>
              <a:rPr lang="en-US" sz="2400" b="1" dirty="0" smtClean="0"/>
              <a:t>Sketch the Carnot cycle on a PV diagram. </a:t>
            </a:r>
            <a:r>
              <a:rPr lang="en-US" sz="2400" b="1" dirty="0"/>
              <a:t>L</a:t>
            </a:r>
            <a:r>
              <a:rPr lang="en-US" sz="2400" b="1" dirty="0" smtClean="0"/>
              <a:t>abel the four stages with the type of process and expansion/compression.</a:t>
            </a:r>
            <a:endParaRPr lang="en-US" sz="3200" b="1" dirty="0" smtClean="0">
              <a:sym typeface="Euclid Extra" panose="02050502000505020303" pitchFamily="18" charset="2"/>
            </a:endParaRPr>
          </a:p>
          <a:p>
            <a:endParaRPr lang="en-US" sz="2400" b="1" dirty="0" smtClean="0">
              <a:sym typeface="Euclid Extra" panose="02050502000505020303" pitchFamily="18" charset="2"/>
            </a:endParaRPr>
          </a:p>
          <a:p>
            <a:endParaRPr lang="en-US" sz="2400" b="1" dirty="0">
              <a:sym typeface="Euclid Extra" panose="02050502000505020303" pitchFamily="18" charset="2"/>
            </a:endParaRPr>
          </a:p>
          <a:p>
            <a:r>
              <a:rPr lang="en-US" sz="2000" b="1" dirty="0" smtClean="0"/>
              <a:t>What’s Due?  (Pending assignments to complete.)</a:t>
            </a:r>
          </a:p>
          <a:p>
            <a:pPr lvl="1"/>
            <a:r>
              <a:rPr lang="en-US" sz="1800" b="1" dirty="0" smtClean="0"/>
              <a:t>p34#32, 34 -37</a:t>
            </a:r>
            <a:endParaRPr lang="en-US" sz="1800" b="1" dirty="0"/>
          </a:p>
          <a:p>
            <a:r>
              <a:rPr lang="en-US" sz="2000" b="1" dirty="0" smtClean="0"/>
              <a:t>What’s Next?  (How to prepare for the next day)</a:t>
            </a:r>
          </a:p>
          <a:p>
            <a:pPr lvl="1"/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Read 8.1 p314-326 about Energy Sources (Think about groups for presentations on the five sources: Fossil fuels, Wind, Hydroelectric, Nuclear, Solar)</a:t>
            </a:r>
            <a:endParaRPr lang="en-US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6625194" cy="3416300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The purpose of a </a:t>
            </a:r>
            <a:r>
              <a:rPr lang="en-US" sz="2200" b="1" u="sng" dirty="0" smtClean="0"/>
              <a:t>heat engine </a:t>
            </a:r>
            <a:r>
              <a:rPr lang="en-US" sz="2200" b="1" dirty="0" smtClean="0"/>
              <a:t>is to </a:t>
            </a:r>
            <a:r>
              <a:rPr lang="en-US" sz="2200" b="1" u="sng" dirty="0" smtClean="0"/>
              <a:t>capture thermal energy </a:t>
            </a:r>
            <a:r>
              <a:rPr lang="en-US" sz="2200" b="1" dirty="0"/>
              <a:t>and </a:t>
            </a:r>
            <a:r>
              <a:rPr lang="en-US" sz="2200" b="1" u="sng" dirty="0"/>
              <a:t>transform </a:t>
            </a:r>
            <a:r>
              <a:rPr lang="en-US" sz="2200" b="1" u="sng" dirty="0" smtClean="0"/>
              <a:t>it into mechanical energy</a:t>
            </a:r>
            <a:r>
              <a:rPr lang="en-US" sz="2200" b="1" dirty="0" smtClean="0"/>
              <a:t>.</a:t>
            </a:r>
          </a:p>
          <a:p>
            <a:r>
              <a:rPr lang="en-US" sz="2200" b="1" dirty="0" smtClean="0"/>
              <a:t>The opposite is easy: Converting mechanical energy into thermal energy is often accomplished with friction.</a:t>
            </a:r>
          </a:p>
          <a:p>
            <a:r>
              <a:rPr lang="en-US" sz="2200" b="1" dirty="0" smtClean="0"/>
              <a:t>From the laws of thermodynamics, we know that </a:t>
            </a:r>
            <a:r>
              <a:rPr lang="en-US" sz="2200" b="1" u="sng" dirty="0" smtClean="0"/>
              <a:t>thermal energy flows from hot objects to cold objects</a:t>
            </a:r>
            <a:r>
              <a:rPr lang="en-US" sz="2200" b="1" dirty="0" smtClean="0"/>
              <a:t>. It is this thermal energy that a heat engine can </a:t>
            </a:r>
            <a:r>
              <a:rPr lang="en-US" sz="2200" b="1" u="sng" dirty="0" smtClean="0"/>
              <a:t>capture</a:t>
            </a:r>
            <a:r>
              <a:rPr lang="en-US" sz="2200" b="1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151" t="38294" r="25860" b="22723"/>
          <a:stretch/>
        </p:blipFill>
        <p:spPr>
          <a:xfrm>
            <a:off x="7700108" y="2309032"/>
            <a:ext cx="4308529" cy="410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5106360" cy="3580324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Heat engines usually take the form of a gas within a cylinder with a piston. </a:t>
            </a:r>
          </a:p>
          <a:p>
            <a:r>
              <a:rPr lang="en-US" sz="2000" b="1" dirty="0" smtClean="0"/>
              <a:t>The piston moves in response to state changes of the gas. </a:t>
            </a:r>
          </a:p>
          <a:p>
            <a:r>
              <a:rPr lang="en-US" sz="2000" b="1" dirty="0" smtClean="0"/>
              <a:t>The piston can do mechanical work, thus completing the transformation to mechanical energy.</a:t>
            </a:r>
          </a:p>
          <a:p>
            <a:r>
              <a:rPr lang="en-US" sz="2000" b="1" dirty="0" smtClean="0"/>
              <a:t>This is a typical car engine piston apparatus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962" y="2369707"/>
            <a:ext cx="4449306" cy="411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368396" cy="706964"/>
          </a:xfrm>
        </p:spPr>
        <p:txBody>
          <a:bodyPr/>
          <a:lstStyle/>
          <a:p>
            <a:r>
              <a:rPr lang="en-US" dirty="0" smtClean="0"/>
              <a:t>A Sample Heat Engine Cycle Visualized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10010350" cy="3416300"/>
          </a:xfrm>
        </p:spPr>
        <p:txBody>
          <a:bodyPr/>
          <a:lstStyle/>
          <a:p>
            <a:r>
              <a:rPr lang="en-US" sz="2000" b="1" dirty="0" smtClean="0"/>
              <a:t>Heat is added from a hot heat source (first image)    Q</a:t>
            </a:r>
            <a:r>
              <a:rPr lang="en-US" sz="2000" b="1" baseline="-25000" dirty="0" smtClean="0"/>
              <a:t>H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Gas expands doing mechanical work to lift M	 (second image)	W</a:t>
            </a:r>
          </a:p>
          <a:p>
            <a:r>
              <a:rPr lang="en-US" sz="2000" b="1" dirty="0" smtClean="0"/>
              <a:t>The gas is cooled isovolumetrically (third image) </a:t>
            </a:r>
          </a:p>
          <a:p>
            <a:r>
              <a:rPr lang="en-US" sz="2000" b="1" dirty="0" smtClean="0"/>
              <a:t>Heat is expelled at lower temperature (fourth image) Q</a:t>
            </a:r>
            <a:r>
              <a:rPr lang="en-US" sz="2000" b="1" baseline="-25000" dirty="0" smtClean="0"/>
              <a:t>C</a:t>
            </a:r>
            <a:r>
              <a:rPr lang="en-US" sz="2000" b="1" dirty="0" smtClean="0"/>
              <a:t>	</a:t>
            </a:r>
          </a:p>
          <a:p>
            <a:r>
              <a:rPr lang="en-US" sz="2000" b="1" dirty="0" smtClean="0"/>
              <a:t>The mass is replace and the cycle repeats				</a:t>
            </a:r>
            <a:r>
              <a:rPr lang="en-US" sz="2400" b="1" dirty="0" smtClean="0"/>
              <a:t>Q</a:t>
            </a:r>
            <a:r>
              <a:rPr lang="en-US" sz="2400" b="1" baseline="-25000" dirty="0" smtClean="0"/>
              <a:t>H</a:t>
            </a:r>
            <a:r>
              <a:rPr lang="en-US" sz="2400" b="1" dirty="0" smtClean="0"/>
              <a:t> = Q</a:t>
            </a:r>
            <a:r>
              <a:rPr lang="en-US" sz="2400" b="1" baseline="-25000" dirty="0" smtClean="0"/>
              <a:t>C</a:t>
            </a:r>
            <a:r>
              <a:rPr lang="en-US" sz="2400" b="1" dirty="0" smtClean="0"/>
              <a:t> + W</a:t>
            </a:r>
            <a:r>
              <a:rPr lang="en-US" sz="2400" b="1" baseline="-25000" dirty="0" smtClean="0"/>
              <a:t> </a:t>
            </a:r>
            <a:endParaRPr lang="en-US" sz="20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3052" t="35116" r="48317" b="40095"/>
          <a:stretch/>
        </p:blipFill>
        <p:spPr>
          <a:xfrm>
            <a:off x="4267981" y="4828676"/>
            <a:ext cx="1122948" cy="1813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1021" t="35116" r="57008" b="40095"/>
          <a:stretch/>
        </p:blipFill>
        <p:spPr>
          <a:xfrm>
            <a:off x="1909963" y="4828676"/>
            <a:ext cx="1557580" cy="181330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191367" y="4973054"/>
            <a:ext cx="1779540" cy="1813302"/>
            <a:chOff x="4701471" y="4522687"/>
            <a:chExt cx="1779540" cy="18133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1353" t="35116" r="35825" b="40095"/>
            <a:stretch/>
          </p:blipFill>
          <p:spPr>
            <a:xfrm>
              <a:off x="4701471" y="4522687"/>
              <a:ext cx="1668380" cy="181330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150057" y="5614738"/>
              <a:ext cx="330954" cy="5709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723220" y="4853655"/>
            <a:ext cx="1908466" cy="1813302"/>
            <a:chOff x="7133296" y="4522687"/>
            <a:chExt cx="1908466" cy="18133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62332" t="35116" r="23001" b="40095"/>
            <a:stretch/>
          </p:blipFill>
          <p:spPr>
            <a:xfrm>
              <a:off x="7133296" y="4522687"/>
              <a:ext cx="1908466" cy="181330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133296" y="4522687"/>
              <a:ext cx="330954" cy="5709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367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Refrigerators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4625913" cy="3416300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/>
              <a:t>The second law states heat will not naturally flow from a cold object to a hot object </a:t>
            </a:r>
          </a:p>
          <a:p>
            <a:r>
              <a:rPr lang="en-US" sz="2400" b="1" dirty="0" smtClean="0"/>
              <a:t>But this transformation </a:t>
            </a:r>
            <a:r>
              <a:rPr lang="en-US" sz="2400" b="1" u="sng" dirty="0" smtClean="0"/>
              <a:t>can</a:t>
            </a:r>
            <a:r>
              <a:rPr lang="en-US" sz="2400" b="1" dirty="0" smtClean="0"/>
              <a:t> be accomplished if a </a:t>
            </a:r>
            <a:r>
              <a:rPr lang="en-US" sz="2400" b="1" u="sng" dirty="0" smtClean="0"/>
              <a:t>refrigerator does work on the system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A refrigerator is a </a:t>
            </a:r>
            <a:r>
              <a:rPr lang="en-US" sz="2400" b="1" u="sng" dirty="0" smtClean="0"/>
              <a:t>heat engine run backwards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34" t="36176" r="69932" b="23994"/>
          <a:stretch/>
        </p:blipFill>
        <p:spPr>
          <a:xfrm>
            <a:off x="6564527" y="2231542"/>
            <a:ext cx="4609751" cy="41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2" y="973668"/>
            <a:ext cx="10019325" cy="706964"/>
          </a:xfrm>
        </p:spPr>
        <p:txBody>
          <a:bodyPr/>
          <a:lstStyle/>
          <a:p>
            <a:r>
              <a:rPr lang="en-US" dirty="0" smtClean="0"/>
              <a:t>Versions of the Second Law (Life’s not fair)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329289" cy="3416300"/>
          </a:xfrm>
        </p:spPr>
        <p:txBody>
          <a:bodyPr>
            <a:noAutofit/>
          </a:bodyPr>
          <a:lstStyle/>
          <a:p>
            <a:r>
              <a:rPr lang="en-US" sz="2400" b="1" u="sng" dirty="0" err="1"/>
              <a:t>Clausius</a:t>
            </a:r>
            <a:r>
              <a:rPr lang="en-US" sz="2400" b="1" u="sng" dirty="0"/>
              <a:t> </a:t>
            </a:r>
            <a:r>
              <a:rPr lang="en-US" sz="2400" b="1" u="sng" dirty="0" smtClean="0"/>
              <a:t>version</a:t>
            </a:r>
            <a:r>
              <a:rPr lang="en-US" sz="2400" b="1" dirty="0" smtClean="0"/>
              <a:t>:</a:t>
            </a:r>
            <a:endParaRPr lang="en-US" sz="2400" b="1" dirty="0"/>
          </a:p>
          <a:p>
            <a:r>
              <a:rPr lang="en-US" sz="2400" b="1" dirty="0"/>
              <a:t>It is impossible for thermal energy to flow from a </a:t>
            </a:r>
            <a:r>
              <a:rPr lang="en-US" sz="2400" b="1" dirty="0" smtClean="0"/>
              <a:t>cold object </a:t>
            </a:r>
            <a:r>
              <a:rPr lang="en-US" sz="2400" b="1" dirty="0"/>
              <a:t>to a </a:t>
            </a:r>
            <a:r>
              <a:rPr lang="en-US" sz="2400" b="1" dirty="0" smtClean="0"/>
              <a:t>hot object </a:t>
            </a:r>
            <a:r>
              <a:rPr lang="en-US" sz="2400" b="1" dirty="0"/>
              <a:t>without performing work</a:t>
            </a:r>
            <a:r>
              <a:rPr lang="en-US" sz="2400" b="1" dirty="0" smtClean="0"/>
              <a:t>.</a:t>
            </a:r>
          </a:p>
          <a:p>
            <a:r>
              <a:rPr lang="en-US" sz="2400" b="1" u="sng" dirty="0" smtClean="0"/>
              <a:t>Kelvin version</a:t>
            </a:r>
            <a:r>
              <a:rPr lang="en-US" sz="2400" b="1" dirty="0" smtClean="0"/>
              <a:t>:</a:t>
            </a:r>
            <a:endParaRPr lang="en-US" sz="2400" b="1" dirty="0"/>
          </a:p>
          <a:p>
            <a:r>
              <a:rPr lang="en-US" sz="2400" b="1" dirty="0" smtClean="0"/>
              <a:t>In </a:t>
            </a:r>
            <a:r>
              <a:rPr lang="en-US" sz="2400" b="1" dirty="0"/>
              <a:t>a cyclic </a:t>
            </a:r>
            <a:r>
              <a:rPr lang="en-US" sz="2400" b="1" dirty="0" smtClean="0"/>
              <a:t>process, it </a:t>
            </a:r>
            <a:r>
              <a:rPr lang="en-US" sz="2400" b="1" dirty="0"/>
              <a:t>is </a:t>
            </a:r>
            <a:r>
              <a:rPr lang="en-US" sz="2400" b="1" dirty="0" smtClean="0"/>
              <a:t>impossible </a:t>
            </a:r>
            <a:r>
              <a:rPr lang="en-US" sz="2400" b="1" dirty="0"/>
              <a:t>to completely convert </a:t>
            </a:r>
            <a:r>
              <a:rPr lang="en-US" sz="2400" b="1" dirty="0" smtClean="0"/>
              <a:t>heat into </a:t>
            </a:r>
            <a:r>
              <a:rPr lang="en-US" sz="2400" b="1" dirty="0"/>
              <a:t>mechanical work</a:t>
            </a:r>
            <a:r>
              <a:rPr lang="en-US" sz="2400" b="1" dirty="0" smtClean="0"/>
              <a:t>.</a:t>
            </a:r>
          </a:p>
          <a:p>
            <a:r>
              <a:rPr lang="en-US" sz="2000" b="1" dirty="0" smtClean="0"/>
              <a:t>Note, for the opposite: Mechanical work </a:t>
            </a:r>
            <a:r>
              <a:rPr lang="en-US" sz="2000" b="1" u="sng" dirty="0" smtClean="0"/>
              <a:t>can be</a:t>
            </a:r>
            <a:r>
              <a:rPr lang="en-US" sz="2000" b="1" dirty="0" smtClean="0"/>
              <a:t> completely converted into heat.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467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Efficiency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9457" y="2603500"/>
                <a:ext cx="8761412" cy="3416300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/>
                  <a:t>Engine Efficiency, </a:t>
                </a:r>
                <a:r>
                  <a:rPr lang="en-US" sz="2400" b="1" dirty="0" smtClean="0">
                    <a:sym typeface="Euclid Symbol" panose="05050102010706020507" pitchFamily="18" charset="2"/>
                  </a:rPr>
                  <a:t>, </a:t>
                </a:r>
                <a:r>
                  <a:rPr lang="en-US" sz="2400" b="1" dirty="0" smtClean="0"/>
                  <a:t> is defined as:  	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</m:num>
                      <m:den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𝑯</m:t>
                            </m:r>
                          </m:sub>
                        </m:sSub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en-US" sz="2400" b="1" dirty="0" smtClean="0"/>
              </a:p>
              <a:p>
                <a:r>
                  <a:rPr lang="en-US" sz="2400" b="1" dirty="0" smtClean="0"/>
                  <a:t>That is, what percentage of the thermal energy extracted from the heat sink can be transformed into mechanical energy. </a:t>
                </a:r>
              </a:p>
              <a:p>
                <a:r>
                  <a:rPr lang="en-US" sz="2400" b="1" dirty="0" smtClean="0"/>
                  <a:t>Any unconverted energy is vented to a cold sink as Q</a:t>
                </a:r>
                <a:r>
                  <a:rPr lang="en-US" sz="2400" b="1" baseline="-25000" dirty="0" smtClean="0"/>
                  <a:t>C.</a:t>
                </a:r>
              </a:p>
              <a:p>
                <a:r>
                  <a:rPr lang="en-US" sz="2400" b="1" dirty="0" smtClean="0"/>
                  <a:t>W = Q</a:t>
                </a:r>
                <a:r>
                  <a:rPr lang="en-US" sz="2400" b="1" baseline="-25000" dirty="0" smtClean="0"/>
                  <a:t>H</a:t>
                </a:r>
                <a:r>
                  <a:rPr lang="en-US" sz="2400" b="1" dirty="0" smtClean="0"/>
                  <a:t> - Q</a:t>
                </a:r>
                <a:r>
                  <a:rPr lang="en-US" sz="2400" b="1" baseline="-25000" dirty="0" smtClean="0"/>
                  <a:t>C</a:t>
                </a:r>
                <a:endParaRPr lang="en-US" sz="24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9457" y="2603500"/>
                <a:ext cx="8761412" cy="3416300"/>
              </a:xfrm>
              <a:blipFill>
                <a:blip r:embed="rId2"/>
                <a:stretch>
                  <a:fillRect l="-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7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 smtClean="0"/>
              <a:t>The </a:t>
            </a:r>
            <a:r>
              <a:rPr lang="en-US" sz="2800" b="1" u="sng" dirty="0" smtClean="0"/>
              <a:t>second law </a:t>
            </a:r>
            <a:r>
              <a:rPr lang="en-US" sz="2800" b="1" dirty="0" smtClean="0"/>
              <a:t>requires that there is </a:t>
            </a:r>
            <a:r>
              <a:rPr lang="en-US" sz="2800" b="1" u="sng" dirty="0" smtClean="0"/>
              <a:t>no such thing a 100% efficient </a:t>
            </a:r>
            <a:r>
              <a:rPr lang="en-US" sz="2800" b="1" dirty="0" smtClean="0"/>
              <a:t>engine. </a:t>
            </a:r>
          </a:p>
          <a:p>
            <a:r>
              <a:rPr lang="en-US" sz="2800" b="1" u="sng" dirty="0" smtClean="0"/>
              <a:t>The most efficient engine possible </a:t>
            </a:r>
            <a:r>
              <a:rPr lang="en-US" sz="2800" b="1" dirty="0" smtClean="0"/>
              <a:t>is called the </a:t>
            </a:r>
            <a:r>
              <a:rPr lang="en-US" sz="2800" b="1" u="sng" dirty="0" smtClean="0"/>
              <a:t>Carnot engine</a:t>
            </a:r>
          </a:p>
          <a:p>
            <a:r>
              <a:rPr lang="en-US" sz="2800" b="1" dirty="0" smtClean="0"/>
              <a:t>It is a </a:t>
            </a:r>
            <a:r>
              <a:rPr lang="en-US" sz="2800" b="1" u="sng" dirty="0" smtClean="0"/>
              <a:t>limit</a:t>
            </a:r>
            <a:r>
              <a:rPr lang="en-US" sz="2800" b="1" dirty="0" smtClean="0"/>
              <a:t> on the efficiency of any engine operating </a:t>
            </a:r>
            <a:r>
              <a:rPr lang="en-US" sz="2800" b="1" u="sng" dirty="0" smtClean="0"/>
              <a:t>between any two given temperatures.</a:t>
            </a:r>
          </a:p>
          <a:p>
            <a:r>
              <a:rPr lang="en-US" sz="2800" b="1" dirty="0" smtClean="0"/>
              <a:t>So what is a Carnot engine?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7016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Carnot Engine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437" t="21981" r="23715" b="42638"/>
          <a:stretch/>
        </p:blipFill>
        <p:spPr>
          <a:xfrm>
            <a:off x="7253207" y="3211692"/>
            <a:ext cx="4417016" cy="33992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517" y="2437648"/>
            <a:ext cx="7384611" cy="34163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Four stages of the Carnot cycle:</a:t>
            </a:r>
          </a:p>
          <a:p>
            <a:r>
              <a:rPr lang="en-US" sz="2400" b="1" dirty="0" smtClean="0"/>
              <a:t>1</a:t>
            </a:r>
            <a:r>
              <a:rPr lang="en-US" sz="2400" b="1" dirty="0" smtClean="0">
                <a:sym typeface="Wingdings" panose="05000000000000000000" pitchFamily="2" charset="2"/>
              </a:rPr>
              <a:t>2 </a:t>
            </a:r>
            <a:r>
              <a:rPr lang="en-US" sz="2400" b="1" u="sng" dirty="0" smtClean="0">
                <a:sym typeface="Wingdings" panose="05000000000000000000" pitchFamily="2" charset="2"/>
              </a:rPr>
              <a:t>Isothermal compression</a:t>
            </a:r>
            <a:r>
              <a:rPr lang="en-US" sz="2400" b="1" dirty="0" smtClean="0">
                <a:sym typeface="Wingdings" panose="05000000000000000000" pitchFamily="2" charset="2"/>
              </a:rPr>
              <a:t>, Q</a:t>
            </a:r>
            <a:r>
              <a:rPr lang="en-US" sz="2400" b="1" baseline="-25000" dirty="0" smtClean="0">
                <a:sym typeface="Wingdings" panose="05000000000000000000" pitchFamily="2" charset="2"/>
              </a:rPr>
              <a:t>c</a:t>
            </a:r>
            <a:r>
              <a:rPr lang="en-US" sz="2400" b="1" dirty="0" smtClean="0">
                <a:sym typeface="Wingdings" panose="05000000000000000000" pitchFamily="2" charset="2"/>
              </a:rPr>
              <a:t> at T</a:t>
            </a:r>
            <a:r>
              <a:rPr lang="en-US" sz="2400" b="1" baseline="-25000" dirty="0" smtClean="0">
                <a:sym typeface="Wingdings" panose="05000000000000000000" pitchFamily="2" charset="2"/>
              </a:rPr>
              <a:t>c </a:t>
            </a:r>
            <a:r>
              <a:rPr lang="en-US" sz="2400" b="1" dirty="0" smtClean="0">
                <a:sym typeface="Wingdings" panose="05000000000000000000" pitchFamily="2" charset="2"/>
              </a:rPr>
              <a:t> leaves</a:t>
            </a:r>
          </a:p>
          <a:p>
            <a:pPr lvl="1"/>
            <a:r>
              <a:rPr lang="en-US" sz="2000" b="1" dirty="0" smtClean="0">
                <a:sym typeface="Wingdings" panose="05000000000000000000" pitchFamily="2" charset="2"/>
              </a:rPr>
              <a:t>Heat expelled, Q</a:t>
            </a:r>
            <a:r>
              <a:rPr lang="en-US" sz="2000" b="1" baseline="-25000" dirty="0" smtClean="0">
                <a:sym typeface="Wingdings" panose="05000000000000000000" pitchFamily="2" charset="2"/>
              </a:rPr>
              <a:t>c</a:t>
            </a:r>
            <a:r>
              <a:rPr lang="en-US" sz="2000" b="1" dirty="0" smtClean="0">
                <a:sym typeface="Wingdings" panose="05000000000000000000" pitchFamily="2" charset="2"/>
              </a:rPr>
              <a:t>&lt; 0</a:t>
            </a:r>
          </a:p>
          <a:p>
            <a:r>
              <a:rPr lang="en-US" sz="2400" b="1" dirty="0" smtClean="0">
                <a:sym typeface="Wingdings" panose="05000000000000000000" pitchFamily="2" charset="2"/>
              </a:rPr>
              <a:t>23 </a:t>
            </a:r>
            <a:r>
              <a:rPr lang="en-US" sz="2400" b="1" u="sng" dirty="0">
                <a:sym typeface="Wingdings" panose="05000000000000000000" pitchFamily="2" charset="2"/>
              </a:rPr>
              <a:t>A</a:t>
            </a:r>
            <a:r>
              <a:rPr lang="en-US" sz="2400" b="1" u="sng" dirty="0" smtClean="0">
                <a:sym typeface="Wingdings" panose="05000000000000000000" pitchFamily="2" charset="2"/>
              </a:rPr>
              <a:t>diabatic compression</a:t>
            </a:r>
            <a:r>
              <a:rPr lang="en-US" sz="2400" b="1" dirty="0" smtClean="0">
                <a:sym typeface="Wingdings" panose="05000000000000000000" pitchFamily="2" charset="2"/>
              </a:rPr>
              <a:t>, increase T</a:t>
            </a:r>
          </a:p>
          <a:p>
            <a:r>
              <a:rPr lang="en-US" sz="2400" b="1" dirty="0" smtClean="0">
                <a:sym typeface="Wingdings" panose="05000000000000000000" pitchFamily="2" charset="2"/>
              </a:rPr>
              <a:t>34 </a:t>
            </a:r>
            <a:r>
              <a:rPr lang="en-US" sz="2400" b="1" u="sng" dirty="0" smtClean="0">
                <a:sym typeface="Wingdings" panose="05000000000000000000" pitchFamily="2" charset="2"/>
              </a:rPr>
              <a:t>Isothermal expansion</a:t>
            </a:r>
            <a:r>
              <a:rPr lang="en-US" sz="2400" b="1" dirty="0" smtClean="0">
                <a:sym typeface="Wingdings" panose="05000000000000000000" pitchFamily="2" charset="2"/>
              </a:rPr>
              <a:t> Q</a:t>
            </a:r>
            <a:r>
              <a:rPr lang="en-US" sz="2400" b="1" baseline="-25000" dirty="0" smtClean="0">
                <a:sym typeface="Wingdings" panose="05000000000000000000" pitchFamily="2" charset="2"/>
              </a:rPr>
              <a:t>H</a:t>
            </a:r>
            <a:r>
              <a:rPr lang="en-US" sz="2400" b="1" dirty="0" smtClean="0">
                <a:sym typeface="Wingdings" panose="05000000000000000000" pitchFamily="2" charset="2"/>
              </a:rPr>
              <a:t> at T</a:t>
            </a:r>
            <a:r>
              <a:rPr lang="en-US" sz="2400" b="1" baseline="-25000" dirty="0" smtClean="0">
                <a:sym typeface="Wingdings" panose="05000000000000000000" pitchFamily="2" charset="2"/>
              </a:rPr>
              <a:t>H</a:t>
            </a:r>
            <a:r>
              <a:rPr lang="en-US" sz="2400" b="1" dirty="0" smtClean="0">
                <a:sym typeface="Wingdings" panose="05000000000000000000" pitchFamily="2" charset="2"/>
              </a:rPr>
              <a:t> added</a:t>
            </a:r>
          </a:p>
          <a:p>
            <a:pPr lvl="1"/>
            <a:r>
              <a:rPr lang="en-US" sz="2000" b="1" dirty="0" smtClean="0">
                <a:sym typeface="Wingdings" panose="05000000000000000000" pitchFamily="2" charset="2"/>
              </a:rPr>
              <a:t>Heat added, Q</a:t>
            </a:r>
            <a:r>
              <a:rPr lang="en-US" sz="2000" b="1" baseline="-25000" dirty="0" smtClean="0">
                <a:sym typeface="Wingdings" panose="05000000000000000000" pitchFamily="2" charset="2"/>
              </a:rPr>
              <a:t>H</a:t>
            </a:r>
            <a:r>
              <a:rPr lang="en-US" sz="2000" b="1" dirty="0" smtClean="0">
                <a:sym typeface="Wingdings" panose="05000000000000000000" pitchFamily="2" charset="2"/>
              </a:rPr>
              <a:t> &gt; 0</a:t>
            </a:r>
          </a:p>
          <a:p>
            <a:r>
              <a:rPr lang="en-US" sz="2400" b="1" dirty="0" smtClean="0">
                <a:sym typeface="Wingdings" panose="05000000000000000000" pitchFamily="2" charset="2"/>
              </a:rPr>
              <a:t>41 </a:t>
            </a:r>
            <a:r>
              <a:rPr lang="en-US" sz="2400" b="1" u="sng" dirty="0" smtClean="0">
                <a:sym typeface="Wingdings" panose="05000000000000000000" pitchFamily="2" charset="2"/>
              </a:rPr>
              <a:t>Adiabatic expansion</a:t>
            </a:r>
            <a:r>
              <a:rPr lang="en-US" sz="2400" b="1" dirty="0" smtClean="0">
                <a:sym typeface="Wingdings" panose="05000000000000000000" pitchFamily="2" charset="2"/>
              </a:rPr>
              <a:t>, decrease T</a:t>
            </a:r>
          </a:p>
          <a:p>
            <a:r>
              <a:rPr lang="en-US" sz="2400" b="1" dirty="0" smtClean="0"/>
              <a:t>W = |Q</a:t>
            </a:r>
            <a:r>
              <a:rPr lang="en-US" sz="2400" b="1" baseline="-25000" dirty="0" smtClean="0"/>
              <a:t>H </a:t>
            </a:r>
            <a:r>
              <a:rPr lang="en-US" sz="2400" b="1" dirty="0" smtClean="0"/>
              <a:t>| – |Q</a:t>
            </a:r>
            <a:r>
              <a:rPr lang="en-US" sz="2400" b="1" baseline="-25000" dirty="0" smtClean="0"/>
              <a:t>C </a:t>
            </a:r>
            <a:r>
              <a:rPr lang="en-US" sz="2400" b="1" dirty="0" smtClean="0"/>
              <a:t>|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9702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49769</TotalTime>
  <Words>634</Words>
  <Application>Microsoft Office PowerPoint</Application>
  <PresentationFormat>Widescreen</PresentationFormat>
  <Paragraphs>89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 Math</vt:lpstr>
      <vt:lpstr>Century Gothic</vt:lpstr>
      <vt:lpstr>Euclid Extra</vt:lpstr>
      <vt:lpstr>Euclid Symbol</vt:lpstr>
      <vt:lpstr>Wingdings</vt:lpstr>
      <vt:lpstr>Wingdings 3</vt:lpstr>
      <vt:lpstr>Ion Boardroom</vt:lpstr>
      <vt:lpstr>Physics 2 – April 23, 2019</vt:lpstr>
      <vt:lpstr>Heat Engines</vt:lpstr>
      <vt:lpstr>Heat Engines</vt:lpstr>
      <vt:lpstr>A Sample Heat Engine Cycle Visualized</vt:lpstr>
      <vt:lpstr>Refrigerators</vt:lpstr>
      <vt:lpstr>Versions of the Second Law (Life’s not fair)</vt:lpstr>
      <vt:lpstr>Engine Efficiency</vt:lpstr>
      <vt:lpstr>Engine Efficiency</vt:lpstr>
      <vt:lpstr>The Carnot Engine</vt:lpstr>
      <vt:lpstr>Carnot Efficiency (Derived) Part 1</vt:lpstr>
      <vt:lpstr>Carnot Efficiency (Derived) Part 2</vt:lpstr>
      <vt:lpstr>Other Engines – Stirling Engine</vt:lpstr>
      <vt:lpstr>Other Engines – Diesel Engine</vt:lpstr>
      <vt:lpstr>Other Engines – Otto Engine (Typical car engine)</vt:lpstr>
      <vt:lpstr>Refrigeration</vt:lpstr>
      <vt:lpstr>Exit Slip -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532</cp:revision>
  <dcterms:created xsi:type="dcterms:W3CDTF">2015-08-11T02:33:52Z</dcterms:created>
  <dcterms:modified xsi:type="dcterms:W3CDTF">2019-04-23T04:13:14Z</dcterms:modified>
</cp:coreProperties>
</file>